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4" r:id="rId9"/>
    <p:sldId id="265" r:id="rId10"/>
    <p:sldId id="267" r:id="rId11"/>
    <p:sldId id="269" r:id="rId12"/>
    <p:sldId id="270" r:id="rId13"/>
    <p:sldId id="274" r:id="rId14"/>
    <p:sldId id="268" r:id="rId15"/>
    <p:sldId id="272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8476" y="67992"/>
            <a:ext cx="8915400" cy="67056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endParaRPr lang="en-US" dirty="0"/>
          </a:p>
        </p:txBody>
      </p:sp>
      <p:pic>
        <p:nvPicPr>
          <p:cNvPr id="7" name="Picture 6" descr="Bird Animated-3-GIF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2195377"/>
            <a:ext cx="3581400" cy="3824423"/>
          </a:xfrm>
          <a:prstGeom prst="rect">
            <a:avLst/>
          </a:prstGeom>
        </p:spPr>
      </p:pic>
      <p:sp>
        <p:nvSpPr>
          <p:cNvPr id="9" name="Cloud 8"/>
          <p:cNvSpPr/>
          <p:nvPr/>
        </p:nvSpPr>
        <p:spPr>
          <a:xfrm>
            <a:off x="1828800" y="152400"/>
            <a:ext cx="4953000" cy="1828800"/>
          </a:xfrm>
          <a:prstGeom prst="cloud">
            <a:avLst/>
          </a:prstGeom>
          <a:blipFill>
            <a:blip r:embed="rId4"/>
            <a:tile tx="0" ty="0" sx="100000" sy="100000" flip="none" algn="tl"/>
          </a:blip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838200" y="1676400"/>
            <a:ext cx="7467600" cy="44497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মোহাঃ মার্শাল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সহকারী প্রধান শিক্ষক </a:t>
            </a:r>
            <a:endParaRPr kumimoji="0" lang="en-US" sz="3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নামোশংকরবাটী উচ্চ বিদ্যালয়,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ডাকঘর- নামোশংকরবাটী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উপজেলা- চাঁপাই</a:t>
            </a: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নবাবগঞ্জ</a:t>
            </a: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সদর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জেলা-চাঁপাই</a:t>
            </a: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নবাবগঞ্জ</a:t>
            </a:r>
            <a:r>
              <a:rPr kumimoji="0" lang="en-US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bn-BD" sz="3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মোবাইল নং- ০১৭১০৯৬৮৭৫১</a:t>
            </a:r>
            <a:endParaRPr kumimoji="0" lang="en-US" sz="39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আইডি-১১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3"/>
          <p:cNvSpPr>
            <a:spLocks noGrp="1"/>
          </p:cNvSpPr>
          <p:nvPr>
            <p:ph idx="1"/>
          </p:nvPr>
        </p:nvSpPr>
        <p:spPr>
          <a:xfrm>
            <a:off x="98425" y="69850"/>
            <a:ext cx="8915400" cy="1377950"/>
          </a:xfrm>
          <a:prstGeom prst="ellipseRibbon">
            <a:avLst>
              <a:gd name="adj1" fmla="val 31330"/>
              <a:gd name="adj2" fmla="val 41453"/>
              <a:gd name="adj3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75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bn-BD" sz="53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7" name="Picture 6" descr="Snapshot_201312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6928" y="1760808"/>
            <a:ext cx="1752600" cy="1606550"/>
          </a:xfrm>
          <a:prstGeom prst="rect">
            <a:avLst/>
          </a:prstGeom>
          <a:ln w="190500" cap="sq">
            <a:solidFill>
              <a:schemeClr val="accent6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2514600"/>
            <a:ext cx="7467600" cy="378565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বিষয়- জীববিজ্ঞান</a:t>
            </a:r>
          </a:p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শ্রেনী- নবম</a:t>
            </a:r>
            <a:endParaRPr lang="en-US" sz="4800" b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অধ্যায়-১১তম</a:t>
            </a:r>
          </a:p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সময়- </a:t>
            </a:r>
            <a:r>
              <a:rPr lang="en-US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5</a:t>
            </a:r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০ মিঃ</a:t>
            </a:r>
          </a:p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তারিখ- ১</a:t>
            </a:r>
            <a:r>
              <a:rPr lang="en-US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7</a:t>
            </a:r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/১২/২০১৩ইং</a:t>
            </a:r>
          </a:p>
        </p:txBody>
      </p:sp>
      <p:sp>
        <p:nvSpPr>
          <p:cNvPr id="5" name="Horizontal Scroll 4"/>
          <p:cNvSpPr/>
          <p:nvPr/>
        </p:nvSpPr>
        <p:spPr>
          <a:xfrm>
            <a:off x="990600" y="381000"/>
            <a:ext cx="7315200" cy="1338072"/>
          </a:xfrm>
          <a:prstGeom prst="horizontalScroll">
            <a:avLst>
              <a:gd name="adj" fmla="val 1134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80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bn-BD" sz="2800" b="1" spc="50" dirty="0" smtClean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1828800" y="228600"/>
            <a:ext cx="5867400" cy="1371600"/>
          </a:xfrm>
          <a:prstGeom prst="frame">
            <a:avLst>
              <a:gd name="adj1" fmla="val 2891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bn-BD" sz="44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চিত্রগুলি লক্ষ্য কর</a:t>
            </a:r>
            <a:endParaRPr lang="en-US" sz="44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409136" y="1752600"/>
            <a:ext cx="8125264" cy="4205507"/>
            <a:chOff x="409136" y="1752600"/>
            <a:chExt cx="8125264" cy="4205507"/>
          </a:xfrm>
        </p:grpSpPr>
        <p:grpSp>
          <p:nvGrpSpPr>
            <p:cNvPr id="12" name="Group 11"/>
            <p:cNvGrpSpPr/>
            <p:nvPr/>
          </p:nvGrpSpPr>
          <p:grpSpPr>
            <a:xfrm>
              <a:off x="409137" y="1752600"/>
              <a:ext cx="8125263" cy="4205507"/>
              <a:chOff x="381001" y="1752600"/>
              <a:chExt cx="8125263" cy="4205507"/>
            </a:xfrm>
          </p:grpSpPr>
          <p:pic>
            <p:nvPicPr>
              <p:cNvPr id="4" name="Picture 3" descr="qqq.jpg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81001" y="1752600"/>
                <a:ext cx="2604868" cy="22098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pic>
          <p:pic>
            <p:nvPicPr>
              <p:cNvPr id="8" name="Picture 7" descr="DaturaMetel-plant.jpg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039792" y="1752600"/>
                <a:ext cx="2903808" cy="4191000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pic>
          <p:pic>
            <p:nvPicPr>
              <p:cNvPr id="10" name="Picture 9" descr="imagesCAGPWMRV - Copy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800000">
                <a:off x="5991664" y="1794804"/>
                <a:ext cx="2514600" cy="2119532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pic>
          <p:pic>
            <p:nvPicPr>
              <p:cNvPr id="11" name="Picture 10" descr="imagvgfes - Copy.jp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91664" y="3948332"/>
                <a:ext cx="2514600" cy="2009775"/>
              </a:xfrm>
              <a:prstGeom prst="rect">
                <a:avLst/>
              </a:prstGeom>
              <a:ln/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</p:pic>
        </p:grpSp>
        <p:pic>
          <p:nvPicPr>
            <p:cNvPr id="13" name="Picture 12" descr="khnivhuta_1359101178_11-11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9136" y="3996395"/>
              <a:ext cx="2590800" cy="1916407"/>
            </a:xfrm>
            <a:prstGeom prst="rect">
              <a:avLst/>
            </a:prstGeom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</p:pic>
      </p:grpSp>
      <p:grpSp>
        <p:nvGrpSpPr>
          <p:cNvPr id="15" name="Group 14"/>
          <p:cNvGrpSpPr/>
          <p:nvPr/>
        </p:nvGrpSpPr>
        <p:grpSpPr>
          <a:xfrm>
            <a:off x="2583776" y="5943600"/>
            <a:ext cx="3886200" cy="900332"/>
            <a:chOff x="3048000" y="1981200"/>
            <a:chExt cx="3886200" cy="1295400"/>
          </a:xfrm>
        </p:grpSpPr>
        <p:sp>
          <p:nvSpPr>
            <p:cNvPr id="16" name="Plaque 15"/>
            <p:cNvSpPr/>
            <p:nvPr/>
          </p:nvSpPr>
          <p:spPr>
            <a:xfrm>
              <a:off x="3048000" y="1981200"/>
              <a:ext cx="3886200" cy="1295400"/>
            </a:xfrm>
            <a:prstGeom prst="plaque">
              <a:avLst>
                <a:gd name="adj" fmla="val 25188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429000" y="2105464"/>
              <a:ext cx="3124200" cy="915636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3600" b="1" dirty="0" smtClean="0">
                  <a:ln w="11430"/>
                  <a:solidFill>
                    <a:sysClr val="windowText" lastClr="0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বিভিন্ন প্রকার ফুল</a:t>
              </a:r>
              <a:endParaRPr lang="en-US" sz="36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be 2"/>
          <p:cNvSpPr/>
          <p:nvPr/>
        </p:nvSpPr>
        <p:spPr>
          <a:xfrm>
            <a:off x="180536" y="304800"/>
            <a:ext cx="8763000" cy="6324600"/>
          </a:xfrm>
          <a:prstGeom prst="cube">
            <a:avLst>
              <a:gd name="adj" fmla="val 38372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8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2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1905000" y="381000"/>
            <a:ext cx="5638800" cy="19050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6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জীবের প্রজনন</a:t>
            </a:r>
            <a:endParaRPr lang="en-US" sz="66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2971800"/>
            <a:ext cx="8458200" cy="289310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40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ফুল কী তা বলতে পারবে।</a:t>
            </a:r>
            <a:endParaRPr lang="en-US" sz="4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lnSpc>
                <a:spcPts val="3000"/>
              </a:lnSpc>
            </a:pPr>
            <a:endParaRPr lang="bn-BD" sz="4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ফুলের বিভিন্ন অংশ চিহ্নিত করতে পারবে।</a:t>
            </a:r>
            <a:endParaRPr lang="en-US" sz="4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lnSpc>
                <a:spcPts val="3000"/>
              </a:lnSpc>
            </a:pPr>
            <a:endParaRPr lang="bn-BD" sz="4400" b="1" dirty="0" smtClean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4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পরাগায়নের প্রকারভেদ বর্ণনা করতে পারবে।</a:t>
            </a:r>
            <a:endParaRPr lang="en-US" sz="4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19400" y="457200"/>
            <a:ext cx="3886200" cy="1295400"/>
            <a:chOff x="3048000" y="1981200"/>
            <a:chExt cx="3886200" cy="1295400"/>
          </a:xfrm>
        </p:grpSpPr>
        <p:sp>
          <p:nvSpPr>
            <p:cNvPr id="4" name="Plaque 3"/>
            <p:cNvSpPr/>
            <p:nvPr/>
          </p:nvSpPr>
          <p:spPr>
            <a:xfrm>
              <a:off x="3048000" y="1981200"/>
              <a:ext cx="3886200" cy="1295400"/>
            </a:xfrm>
            <a:prstGeom prst="plaque">
              <a:avLst>
                <a:gd name="adj" fmla="val 25188"/>
              </a:avLst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429000" y="2105464"/>
              <a:ext cx="3124200" cy="1015663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bn-BD" sz="6000" b="1" dirty="0" smtClean="0">
                  <a:ln w="11430"/>
                  <a:solidFill>
                    <a:sysClr val="windowText" lastClr="00000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শিখনফল</a:t>
              </a:r>
              <a:endParaRPr lang="en-US" sz="6000" b="1" dirty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1828800" y="228600"/>
            <a:ext cx="5867400" cy="1371600"/>
          </a:xfrm>
          <a:prstGeom prst="frame">
            <a:avLst>
              <a:gd name="adj1" fmla="val 2891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bn-BD" sz="44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চিত্রগুলি লক্ষ্য কর</a:t>
            </a:r>
            <a:endParaRPr lang="en-US" sz="44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0" y="6096000"/>
            <a:ext cx="3048000" cy="533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ফুলের বিভিন্ন অংশ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568" y="1600200"/>
            <a:ext cx="5739032" cy="4381500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  <a:effectLst/>
        </p:spPr>
      </p:pic>
      <p:grpSp>
        <p:nvGrpSpPr>
          <p:cNvPr id="22" name="Group 21"/>
          <p:cNvGrpSpPr/>
          <p:nvPr/>
        </p:nvGrpSpPr>
        <p:grpSpPr>
          <a:xfrm>
            <a:off x="3886200" y="1696328"/>
            <a:ext cx="4343400" cy="4370141"/>
            <a:chOff x="3581400" y="1724464"/>
            <a:chExt cx="4343400" cy="4370141"/>
          </a:xfrm>
        </p:grpSpPr>
        <p:cxnSp>
          <p:nvCxnSpPr>
            <p:cNvPr id="9" name="Straight Connector 8"/>
            <p:cNvCxnSpPr/>
            <p:nvPr/>
          </p:nvCxnSpPr>
          <p:spPr>
            <a:xfrm>
              <a:off x="3581400" y="1905000"/>
              <a:ext cx="2514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6087793" y="2066426"/>
              <a:ext cx="18261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গর্ভমুণ্ড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6087793" y="1724464"/>
              <a:ext cx="1837007" cy="4370141"/>
              <a:chOff x="6087793" y="1724464"/>
              <a:chExt cx="1837007" cy="4370141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098660" y="1724464"/>
                <a:ext cx="18261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>
                    <a:latin typeface="NikoshBAN" pitchFamily="2" charset="0"/>
                    <a:cs typeface="NikoshBAN" pitchFamily="2" charset="0"/>
                  </a:rPr>
                  <a:t>পাপড়ি</a:t>
                </a:r>
                <a:endParaRPr lang="en-US" sz="28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087793" y="2999936"/>
                <a:ext cx="1826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গর্ভদণ্ড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087793" y="2466536"/>
                <a:ext cx="1826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পরাগদণ্ড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096234" y="3457136"/>
                <a:ext cx="172392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পরাগধানী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6087793" y="4066736"/>
                <a:ext cx="1826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বৃত্যাংশ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087793" y="4523936"/>
                <a:ext cx="1826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গর্ভাশয়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087793" y="5057336"/>
                <a:ext cx="18261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পূস্পাক্ষ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6229101" y="5632940"/>
                <a:ext cx="15910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পুস্প বৃন্ত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902803"/>
            <a:ext cx="79248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ফুল কী?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4572000"/>
            <a:ext cx="7924800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সমাধান- প্রজননের জন্য রুপান্তরিত বিশেষ ধরনের বিটপই ফুল।</a:t>
            </a:r>
            <a:endParaRPr lang="en-US" sz="2000" dirty="0"/>
          </a:p>
        </p:txBody>
      </p:sp>
      <p:grpSp>
        <p:nvGrpSpPr>
          <p:cNvPr id="6" name="Group 5"/>
          <p:cNvGrpSpPr/>
          <p:nvPr/>
        </p:nvGrpSpPr>
        <p:grpSpPr>
          <a:xfrm>
            <a:off x="2133600" y="152400"/>
            <a:ext cx="4724400" cy="2362200"/>
            <a:chOff x="2133600" y="152400"/>
            <a:chExt cx="4724400" cy="2362200"/>
          </a:xfrm>
        </p:grpSpPr>
        <p:sp>
          <p:nvSpPr>
            <p:cNvPr id="4" name="Oval 3"/>
            <p:cNvSpPr/>
            <p:nvPr/>
          </p:nvSpPr>
          <p:spPr>
            <a:xfrm>
              <a:off x="2133600" y="152400"/>
              <a:ext cx="4724400" cy="1524000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7200" b="1" dirty="0" smtClean="0">
                  <a:ln w="11430"/>
                  <a:blipFill>
                    <a:blip r:embed="rId4"/>
                    <a:tile tx="0" ty="0" sx="100000" sy="100000" flip="none" algn="tl"/>
                  </a:blip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একক কাজ</a:t>
              </a:r>
            </a:p>
          </p:txBody>
        </p:sp>
        <p:sp>
          <p:nvSpPr>
            <p:cNvPr id="5" name="Up Arrow Callout 4"/>
            <p:cNvSpPr/>
            <p:nvPr/>
          </p:nvSpPr>
          <p:spPr>
            <a:xfrm>
              <a:off x="3505200" y="1676400"/>
              <a:ext cx="1981200" cy="838200"/>
            </a:xfrm>
            <a:prstGeom prst="upArrowCallout">
              <a:avLst>
                <a:gd name="adj1" fmla="val 18287"/>
                <a:gd name="adj2" fmla="val 25000"/>
                <a:gd name="adj3" fmla="val 25000"/>
                <a:gd name="adj4" fmla="val 46515"/>
              </a:avLst>
            </a:prstGeom>
            <a:blipFill>
              <a:blip r:embed="rId5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সময়-৩মি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828800" y="228600"/>
            <a:ext cx="5867400" cy="1371600"/>
          </a:xfrm>
          <a:prstGeom prst="frame">
            <a:avLst>
              <a:gd name="adj1" fmla="val 2891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bn-BD" sz="44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চিত্রগুলি লক্ষ্য কর</a:t>
            </a:r>
            <a:endParaRPr lang="en-US" sz="44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xpollination_ani-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4876800" y="1752600"/>
            <a:ext cx="3810000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butterfly-flower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752600"/>
            <a:ext cx="4343400" cy="40386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>
              <a:lumMod val="75000"/>
            </a:scheme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990600" y="6019800"/>
            <a:ext cx="2362200" cy="533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স্ব-পরাগায়ন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3600" y="6019800"/>
            <a:ext cx="2362200" cy="533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পর-পরাগায়ন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381000" y="2389172"/>
            <a:ext cx="8229600" cy="3810000"/>
            <a:chOff x="1143000" y="1981200"/>
            <a:chExt cx="6781800" cy="3810000"/>
          </a:xfrm>
          <a:blipFill>
            <a:blip r:embed="rId2"/>
            <a:tile tx="0" ty="0" sx="100000" sy="100000" flip="none" algn="tl"/>
          </a:blipFill>
        </p:grpSpPr>
        <p:sp>
          <p:nvSpPr>
            <p:cNvPr id="7" name="Horizontal Scroll 6"/>
            <p:cNvSpPr/>
            <p:nvPr/>
          </p:nvSpPr>
          <p:spPr>
            <a:xfrm>
              <a:off x="1143000" y="1981200"/>
              <a:ext cx="6781800" cy="3810000"/>
            </a:xfrm>
            <a:prstGeom prst="horizontalScroll">
              <a:avLst>
                <a:gd name="adj" fmla="val 15059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rgbClr val="002060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828800" y="2873276"/>
              <a:ext cx="5867400" cy="1754326"/>
            </a:xfrm>
            <a:prstGeom prst="rect">
              <a:avLst/>
            </a:prstGeom>
            <a:grpFill/>
          </p:spPr>
          <p:txBody>
            <a:bodyPr wrap="square" rtlCol="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5400" b="1" dirty="0" smtClean="0">
                  <a:ln w="11430"/>
                  <a:solidFill>
                    <a:srgbClr val="00206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একটি আর্দশ ফুলের বিভিন্ন অংশ চিহ্নিত কর।</a:t>
              </a:r>
              <a:endPara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11" name="Group 5"/>
          <p:cNvGrpSpPr/>
          <p:nvPr/>
        </p:nvGrpSpPr>
        <p:grpSpPr>
          <a:xfrm>
            <a:off x="2133600" y="293080"/>
            <a:ext cx="4724400" cy="2373920"/>
            <a:chOff x="2133600" y="293080"/>
            <a:chExt cx="4724400" cy="2373920"/>
          </a:xfrm>
        </p:grpSpPr>
        <p:sp>
          <p:nvSpPr>
            <p:cNvPr id="12" name="Oval 11"/>
            <p:cNvSpPr/>
            <p:nvPr/>
          </p:nvSpPr>
          <p:spPr>
            <a:xfrm>
              <a:off x="2133600" y="293080"/>
              <a:ext cx="4724400" cy="152400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bn-BD" sz="6000" b="1" dirty="0" smtClean="0">
                  <a:ln w="11430"/>
                  <a:blipFill>
                    <a:blip r:embed="rId3"/>
                    <a:tile tx="0" ty="0" sx="100000" sy="100000" flip="none" algn="tl"/>
                  </a:blip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জোড়ায় কাজ</a:t>
              </a:r>
            </a:p>
          </p:txBody>
        </p:sp>
        <p:sp>
          <p:nvSpPr>
            <p:cNvPr id="13" name="Up Arrow Callout 12"/>
            <p:cNvSpPr/>
            <p:nvPr/>
          </p:nvSpPr>
          <p:spPr>
            <a:xfrm>
              <a:off x="3581400" y="1828800"/>
              <a:ext cx="1981200" cy="838200"/>
            </a:xfrm>
            <a:prstGeom prst="upArrowCallout">
              <a:avLst>
                <a:gd name="adj1" fmla="val 18287"/>
                <a:gd name="adj2" fmla="val 25000"/>
                <a:gd name="adj3" fmla="val 25000"/>
                <a:gd name="adj4" fmla="val 46515"/>
              </a:avLst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সময়-</a:t>
              </a:r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8</a:t>
              </a:r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71800" y="5906869"/>
            <a:ext cx="304800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ফুলের বিভিন্ন অংশ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590800" y="152400"/>
            <a:ext cx="4495800" cy="71979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473616" y="990600"/>
            <a:ext cx="8213184" cy="4724401"/>
            <a:chOff x="473616" y="990600"/>
            <a:chExt cx="8213184" cy="4724401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3616" y="990600"/>
              <a:ext cx="8213184" cy="4724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1" name="TextBox 10"/>
            <p:cNvSpPr txBox="1"/>
            <p:nvPr/>
          </p:nvSpPr>
          <p:spPr>
            <a:xfrm>
              <a:off x="945286" y="1669488"/>
              <a:ext cx="1114009" cy="4539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পরাগধানী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020927" y="1622226"/>
              <a:ext cx="5913774" cy="3512214"/>
              <a:chOff x="1018736" y="1552136"/>
              <a:chExt cx="5915464" cy="3571797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6067864" y="1552136"/>
                <a:ext cx="8663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গর্ভমুণ্ড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943600" y="1886467"/>
                <a:ext cx="9144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গর্ভদণ্ড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018736" y="2009336"/>
                <a:ext cx="10668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পরাগদণ্ড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1371600" y="4066736"/>
                <a:ext cx="9988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বৃত্যাংশ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5153464" y="3886200"/>
                <a:ext cx="11512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গর্ভাশয়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026852" y="4662268"/>
                <a:ext cx="9988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পূস্পাক্ষ</a:t>
                </a:r>
                <a:endParaRPr lang="en-US" sz="2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099604" y="4467664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ডিম্বাণু</a:t>
                </a:r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5916256" y="1032805"/>
              <a:ext cx="1063836" cy="5144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পাপড়ি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371600" y="228600"/>
            <a:ext cx="6400800" cy="1371600"/>
          </a:xfrm>
          <a:prstGeom prst="frame">
            <a:avLst>
              <a:gd name="adj1" fmla="val 2891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bn-BD" sz="4400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চিত্রগুলি লক্ষ্য কর</a:t>
            </a:r>
            <a:endParaRPr lang="en-US" sz="4400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800" y="6059269"/>
            <a:ext cx="4572000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পরাগায়নের মাধ্যম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304800" y="1572064"/>
            <a:ext cx="8430064" cy="4447736"/>
            <a:chOff x="304800" y="1572064"/>
            <a:chExt cx="8430064" cy="4447736"/>
          </a:xfrm>
        </p:grpSpPr>
        <p:grpSp>
          <p:nvGrpSpPr>
            <p:cNvPr id="12" name="Group 11"/>
            <p:cNvGrpSpPr/>
            <p:nvPr/>
          </p:nvGrpSpPr>
          <p:grpSpPr>
            <a:xfrm>
              <a:off x="304800" y="1572064"/>
              <a:ext cx="8382000" cy="4447735"/>
              <a:chOff x="304800" y="1572064"/>
              <a:chExt cx="8382000" cy="4447735"/>
            </a:xfrm>
          </p:grpSpPr>
          <p:pic>
            <p:nvPicPr>
              <p:cNvPr id="3" name="Picture 2" descr="small_hummingbird_desktop_wallpaper_68634-360x270.jp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00600" y="1572064"/>
                <a:ext cx="3886200" cy="2133600"/>
              </a:xfrm>
              <a:prstGeom prst="rect">
                <a:avLst/>
              </a:prstGeom>
              <a:ln w="38100">
                <a:solidFill>
                  <a:srgbClr val="C00000"/>
                </a:solidFill>
              </a:ln>
            </p:spPr>
          </p:pic>
          <p:pic>
            <p:nvPicPr>
              <p:cNvPr id="5" name="Picture 4" descr="image034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" y="1600200"/>
                <a:ext cx="4419600" cy="2133600"/>
              </a:xfrm>
              <a:prstGeom prst="rect">
                <a:avLst/>
              </a:prstGeom>
              <a:ln w="57150">
                <a:solidFill>
                  <a:srgbClr val="C00000"/>
                </a:solidFill>
              </a:ln>
            </p:spPr>
          </p:pic>
          <p:pic>
            <p:nvPicPr>
              <p:cNvPr id="9" name="Picture 8" descr="plumeria-pollinator.thumbnail.jp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4728" y="3815860"/>
                <a:ext cx="4385604" cy="2203939"/>
              </a:xfrm>
              <a:prstGeom prst="rect">
                <a:avLst/>
              </a:prstGeom>
              <a:ln w="38100">
                <a:solidFill>
                  <a:srgbClr val="C00000"/>
                </a:solidFill>
              </a:ln>
            </p:spPr>
          </p:pic>
        </p:grpSp>
        <p:pic>
          <p:nvPicPr>
            <p:cNvPr id="11" name="Picture 10" descr="WaterLilies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72464" y="3733801"/>
              <a:ext cx="3962400" cy="2285999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</p:grpSp>
      <p:sp>
        <p:nvSpPr>
          <p:cNvPr id="13" name="TextBox 12"/>
          <p:cNvSpPr txBox="1"/>
          <p:nvPr/>
        </p:nvSpPr>
        <p:spPr>
          <a:xfrm>
            <a:off x="457200" y="1752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400" y="40386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পতঙ্গ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2200" y="16002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প্রাণী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800" y="4495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পানি</a:t>
            </a:r>
            <a:endParaRPr lang="en-US" sz="2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3547408"/>
            <a:ext cx="8001000" cy="175432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দুটি করে উদারণসহ পরাগায়নের প্রকারভেদ উল্লেখ কর।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2133600" y="457200"/>
            <a:ext cx="4648200" cy="2029264"/>
            <a:chOff x="2133600" y="457200"/>
            <a:chExt cx="4648200" cy="2029264"/>
          </a:xfrm>
        </p:grpSpPr>
        <p:sp>
          <p:nvSpPr>
            <p:cNvPr id="7" name="Oval 6"/>
            <p:cNvSpPr/>
            <p:nvPr/>
          </p:nvSpPr>
          <p:spPr>
            <a:xfrm>
              <a:off x="2133600" y="457200"/>
              <a:ext cx="4648200" cy="1143000"/>
            </a:xfrm>
            <a:prstGeom prst="ellipse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bn-BD" sz="6600" b="1" spc="50" dirty="0" smtClean="0">
                  <a:ln w="11430"/>
                  <a:solidFill>
                    <a:schemeClr val="tx1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দলীয় কাজ</a:t>
              </a:r>
              <a:endParaRPr lang="en-US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8" name="Up Arrow Callout 7"/>
            <p:cNvSpPr/>
            <p:nvPr/>
          </p:nvSpPr>
          <p:spPr>
            <a:xfrm>
              <a:off x="3505200" y="1648264"/>
              <a:ext cx="1981200" cy="838200"/>
            </a:xfrm>
            <a:prstGeom prst="upArrowCallout">
              <a:avLst>
                <a:gd name="adj1" fmla="val 18287"/>
                <a:gd name="adj2" fmla="val 25000"/>
                <a:gd name="adj3" fmla="val 25000"/>
                <a:gd name="adj4" fmla="val 46515"/>
              </a:avLst>
            </a:prstGeom>
            <a:blipFill>
              <a:blip r:embed="rId3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সময়-</a:t>
              </a:r>
              <a:r>
                <a: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8</a:t>
              </a:r>
              <a:r>
                <a:rPr lang="bn-BD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মি</a:t>
              </a:r>
              <a:endPara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8600" y="457200"/>
            <a:ext cx="8686800" cy="5791200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sz="40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স্ব-পরাগায়ন</a:t>
            </a:r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একই গাছের ভিন্ন দুটি ফুলের মধ্যে যখন </a:t>
            </a:r>
          </a:p>
          <a:p>
            <a:r>
              <a:rPr lang="bn-BD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                 পরাগায়ন ঘটে তখন তাকে স্ব-পরাগায়ন বলে। </a:t>
            </a:r>
          </a:p>
          <a:p>
            <a:pPr algn="ctr"/>
            <a:r>
              <a:rPr lang="bn-BD" sz="3200" b="1" u="sng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সরিষ ও কুমড়া</a:t>
            </a:r>
            <a:r>
              <a:rPr lang="bn-BD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BD" sz="2800" dirty="0" smtClean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পর-পরাগায়ন</a:t>
            </a:r>
            <a:r>
              <a:rPr lang="bn-BD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bn-BD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একই প্রজাতির ভিন্ন দুটি ঊদ্ভিদের ফুলের মধ্যে </a:t>
            </a:r>
          </a:p>
          <a:p>
            <a:r>
              <a:rPr lang="bn-BD" sz="3200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              যখন পরাগায়ন ঘটে তখন তাকে পর-পরাগায়ন বলে।</a:t>
            </a:r>
          </a:p>
          <a:p>
            <a:pPr algn="ctr"/>
            <a:r>
              <a:rPr lang="bn-BD" sz="3200" b="1" u="sng" dirty="0" smtClean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শিমুল ও পেঁপে।</a:t>
            </a: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3505200" y="495892"/>
            <a:ext cx="2362200" cy="9144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2667000" y="228600"/>
            <a:ext cx="4114800" cy="1413804"/>
          </a:xfrm>
          <a:prstGeom prst="downArrowCallout">
            <a:avLst>
              <a:gd name="adj1" fmla="val 14434"/>
              <a:gd name="adj2" fmla="val 24052"/>
              <a:gd name="adj3" fmla="val 37604"/>
              <a:gd name="adj4" fmla="val 40502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304800" y="1064451"/>
            <a:ext cx="8534400" cy="5404677"/>
            <a:chOff x="533400" y="2971800"/>
            <a:chExt cx="8229600" cy="2666097"/>
          </a:xfrm>
          <a:blipFill>
            <a:blip r:embed="rId2"/>
            <a:tile tx="0" ty="0" sx="100000" sy="100000" flip="none" algn="tl"/>
          </a:blipFill>
        </p:grpSpPr>
        <p:sp>
          <p:nvSpPr>
            <p:cNvPr id="5" name="Down Ribbon 4"/>
            <p:cNvSpPr/>
            <p:nvPr/>
          </p:nvSpPr>
          <p:spPr>
            <a:xfrm>
              <a:off x="533400" y="2971800"/>
              <a:ext cx="8229600" cy="2624667"/>
            </a:xfrm>
            <a:prstGeom prst="ribbon">
              <a:avLst>
                <a:gd name="adj1" fmla="val 10365"/>
                <a:gd name="adj2" fmla="val 70385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806863" y="3254253"/>
              <a:ext cx="5687785" cy="2383644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১। </a:t>
              </a:r>
              <a:r>
                <a:rPr lang="bn-BD" sz="2800" b="1" dirty="0" smtClean="0">
                  <a:ln w="11430"/>
                  <a:solidFill>
                    <a:srgbClr val="002060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পরাগায়ন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কত প্রকার?</a:t>
              </a:r>
              <a:endPara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     ক। ২টি      খ। ৩টি     গ। ৪টি      ঘ। ৫টি</a:t>
              </a: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২। </a:t>
              </a:r>
              <a:r>
                <a:rPr lang="bn-BD" sz="2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প্রাণী পরাগী ফুল কোনটি?</a:t>
              </a:r>
              <a:endPara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ক। </a:t>
              </a:r>
              <a:r>
                <a:rPr lang="bn-BD" sz="2800" dirty="0" smtClean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ধান       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খ। সরিষা</a:t>
              </a:r>
            </a:p>
            <a:p>
              <a:r>
                <a:rPr lang="bn-BD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গ। কদম         ঘ। গলজি বস্তূ</a:t>
              </a: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৩। </a:t>
              </a:r>
              <a:r>
                <a:rPr lang="bn-BD" sz="2800" b="1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বায়ুপরাগী ফুল-</a:t>
              </a:r>
            </a:p>
            <a:p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</a:t>
              </a:r>
              <a:r>
                <a:rPr lang="en-US" sz="28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)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আকারে বড়</a:t>
              </a:r>
            </a:p>
            <a:p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ii)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গর্ভমুনড শাখা বিহিন</a:t>
              </a:r>
            </a:p>
            <a:p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iii)</a:t>
              </a:r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মধুগ্রন্থী অনুপস্থীত</a:t>
              </a:r>
            </a:p>
            <a:p>
              <a:r>
                <a:rPr lang="bn-BD" sz="2800" b="1" u="sng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কোনটি সঠিক উত্তর-</a:t>
              </a:r>
            </a:p>
            <a:p>
              <a:pPr marL="571500" indent="-571500"/>
              <a:r>
                <a:rPr lang="bn-BD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ক)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    খ) 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ও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iii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গ)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 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  ঘ) </a:t>
              </a:r>
              <a:r>
                <a:rPr lang="en-US" sz="2400" dirty="0" err="1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i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, ii 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ও</a:t>
              </a:r>
              <a:r>
                <a:rPr lang="en-US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iii</a:t>
              </a:r>
              <a:r>
                <a:rPr lang="bn-BD" sz="2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endPara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752600" y="3362980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উঃ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1828800" y="2095717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4004" y="5919784"/>
            <a:ext cx="22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উঃ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3611940"/>
            <a:ext cx="8001000" cy="175432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5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 করে বায়ু ও প্রাণী পরাগী ফুলের চিত্র অংকন করবে।</a:t>
            </a:r>
            <a:endParaRPr lang="en-US" sz="5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urved Down Ribbon 3"/>
          <p:cNvSpPr/>
          <p:nvPr/>
        </p:nvSpPr>
        <p:spPr>
          <a:xfrm>
            <a:off x="533400" y="533400"/>
            <a:ext cx="8229600" cy="1676400"/>
          </a:xfrm>
          <a:prstGeom prst="ellipseRibbon">
            <a:avLst>
              <a:gd name="adj1" fmla="val 28656"/>
              <a:gd name="adj2" fmla="val 66814"/>
              <a:gd name="adj3" fmla="val 1250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7200" b="1" spc="50" dirty="0" smtClean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24000" y="152400"/>
            <a:ext cx="6400800" cy="2895600"/>
            <a:chOff x="3276600" y="358942"/>
            <a:chExt cx="3505200" cy="2057400"/>
          </a:xfrm>
          <a:blipFill>
            <a:blip r:embed="rId3"/>
            <a:tile tx="0" ty="0" sx="100000" sy="100000" flip="none" algn="tl"/>
          </a:blipFill>
        </p:grpSpPr>
        <p:sp>
          <p:nvSpPr>
            <p:cNvPr id="3" name="Curved Down Ribbon 2"/>
            <p:cNvSpPr/>
            <p:nvPr/>
          </p:nvSpPr>
          <p:spPr>
            <a:xfrm>
              <a:off x="3276600" y="358942"/>
              <a:ext cx="3505200" cy="2057400"/>
            </a:xfrm>
            <a:prstGeom prst="ellipseRibbon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>
                <a:solidFill>
                  <a:schemeClr val="tx1"/>
                </a:solidFill>
              </a:endParaRPr>
            </a:p>
          </p:txBody>
        </p:sp>
        <p:sp>
          <p:nvSpPr>
            <p:cNvPr id="4" name="Flowchart: Preparation 3"/>
            <p:cNvSpPr/>
            <p:nvPr/>
          </p:nvSpPr>
          <p:spPr>
            <a:xfrm>
              <a:off x="4186925" y="1066800"/>
              <a:ext cx="1669143" cy="990600"/>
            </a:xfrm>
            <a:prstGeom prst="flowChartPreparation">
              <a:avLst/>
            </a:prstGeom>
            <a:blipFill>
              <a:blip r:embed="rId4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BD" sz="5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স্বাগতম</a:t>
              </a:r>
              <a:endParaRPr lang="en-US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7" name="Flowchart: Magnetic Disk 6"/>
          <p:cNvSpPr/>
          <p:nvPr/>
        </p:nvSpPr>
        <p:spPr>
          <a:xfrm>
            <a:off x="2743200" y="3505200"/>
            <a:ext cx="4114800" cy="2590800"/>
          </a:xfrm>
          <a:prstGeom prst="flowChartMagneticDisk">
            <a:avLst/>
          </a:prstGeom>
          <a:blipFill>
            <a:blip r:embed="rId5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313</Words>
  <Application>Microsoft Office PowerPoint</Application>
  <PresentationFormat>On-screen Show (4:3)</PresentationFormat>
  <Paragraphs>93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TSS</cp:lastModifiedBy>
  <cp:revision>118</cp:revision>
  <dcterms:created xsi:type="dcterms:W3CDTF">2006-08-16T00:00:00Z</dcterms:created>
  <dcterms:modified xsi:type="dcterms:W3CDTF">2013-12-17T03:33:29Z</dcterms:modified>
</cp:coreProperties>
</file>